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11"/>
  </p:handoutMasterIdLst>
  <p:sldIdLst>
    <p:sldId id="256" r:id="rId2"/>
    <p:sldId id="257" r:id="rId3"/>
    <p:sldId id="258" r:id="rId4"/>
    <p:sldId id="266" r:id="rId5"/>
    <p:sldId id="259" r:id="rId6"/>
    <p:sldId id="263" r:id="rId7"/>
    <p:sldId id="262" r:id="rId8"/>
    <p:sldId id="264" r:id="rId9"/>
    <p:sldId id="265" r:id="rId10"/>
  </p:sldIdLst>
  <p:sldSz cx="9144000" cy="6858000" type="screen4x3"/>
  <p:notesSz cx="6735763" cy="9869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9413" cy="493713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54D73D6B-430E-41A4-B5E7-5C7A956EFBB1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4189"/>
            <a:ext cx="2919413" cy="493712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4189"/>
            <a:ext cx="2919412" cy="493712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EC09FFA8-3956-416A-A7AC-C191251FBAA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064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7C835-319D-4EE1-A5E4-AE0E5DC036A2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6C113-828A-4D85-8109-B1E1C84855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17144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ko-KR" altLang="en-US" sz="7200" dirty="0" smtClean="0">
                <a:latin typeface="휴먼옛체" pitchFamily="18" charset="-127"/>
                <a:ea typeface="휴먼옛체" pitchFamily="18" charset="-127"/>
              </a:rPr>
              <a:t>연구비 집행 및 지원</a:t>
            </a:r>
            <a:endParaRPr lang="ko-KR" altLang="en-US" sz="7200" dirty="0">
              <a:latin typeface="휴먼옛체" pitchFamily="18" charset="-127"/>
              <a:ea typeface="휴먼옛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85852" y="4957770"/>
            <a:ext cx="7000924" cy="614370"/>
          </a:xfrm>
        </p:spPr>
        <p:txBody>
          <a:bodyPr>
            <a:noAutofit/>
          </a:bodyPr>
          <a:lstStyle/>
          <a:p>
            <a:r>
              <a:rPr lang="ko-KR" altLang="en-US" sz="4800" u="sng" dirty="0" err="1" smtClean="0">
                <a:solidFill>
                  <a:srgbClr val="0070C0"/>
                </a:solidFill>
                <a:latin typeface="휴먼매직체" pitchFamily="18" charset="-127"/>
                <a:ea typeface="휴먼매직체" pitchFamily="18" charset="-127"/>
              </a:rPr>
              <a:t>연구처</a:t>
            </a:r>
            <a:r>
              <a:rPr lang="en-US" altLang="ko-KR" sz="4800" u="sng" dirty="0" smtClean="0">
                <a:solidFill>
                  <a:srgbClr val="0070C0"/>
                </a:solidFill>
                <a:latin typeface="휴먼매직체" pitchFamily="18" charset="-127"/>
                <a:ea typeface="휴먼매직체" pitchFamily="18" charset="-127"/>
              </a:rPr>
              <a:t>/</a:t>
            </a:r>
            <a:r>
              <a:rPr lang="ko-KR" altLang="en-US" sz="4800" u="sng" dirty="0" err="1" smtClean="0">
                <a:solidFill>
                  <a:srgbClr val="0070C0"/>
                </a:solidFill>
                <a:latin typeface="휴먼매직체" pitchFamily="18" charset="-127"/>
                <a:ea typeface="휴먼매직체" pitchFamily="18" charset="-127"/>
              </a:rPr>
              <a:t>산학협력단</a:t>
            </a:r>
            <a:endParaRPr lang="ko-KR" altLang="en-US" sz="4800" u="sng" dirty="0">
              <a:solidFill>
                <a:srgbClr val="0070C0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0" y="3786190"/>
            <a:ext cx="9144000" cy="61437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US" altLang="ko-KR" sz="3200" b="0" i="1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2014. 9. 5</a:t>
            </a:r>
            <a:endParaRPr kumimoji="0" lang="ko-KR" altLang="en-US" sz="3200" b="0" i="1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휴먼매직체" pitchFamily="18" charset="-127"/>
              <a:ea typeface="휴먼매직체" pitchFamily="18" charset="-127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571480"/>
            <a:ext cx="321471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>
                <a:latin typeface="휴먼엑스포" pitchFamily="18" charset="-127"/>
                <a:ea typeface="휴먼엑스포" pitchFamily="18" charset="-127"/>
              </a:rPr>
              <a:t>2014</a:t>
            </a:r>
            <a:r>
              <a:rPr lang="ko-KR" altLang="en-US" sz="1600" dirty="0" smtClean="0">
                <a:latin typeface="휴먼엑스포" pitchFamily="18" charset="-127"/>
                <a:ea typeface="휴먼엑스포" pitchFamily="18" charset="-127"/>
              </a:rPr>
              <a:t>학년도 신임교원 연수자료</a:t>
            </a:r>
            <a:endParaRPr lang="ko-KR" altLang="en-US" sz="16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85852" y="1071546"/>
            <a:ext cx="6929486" cy="47149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dirty="0" smtClean="0">
                <a:latin typeface="맑은 고딕"/>
                <a:ea typeface="맑은 고딕"/>
              </a:rPr>
              <a:t>1. </a:t>
            </a:r>
            <a:r>
              <a:rPr lang="ko-KR" altLang="en-US" dirty="0" smtClean="0">
                <a:latin typeface="맑은 고딕"/>
                <a:ea typeface="맑은 고딕"/>
              </a:rPr>
              <a:t>외부연구과제</a:t>
            </a:r>
            <a:endParaRPr lang="en-US" altLang="ko-KR" sz="2800" dirty="0" smtClean="0">
              <a:solidFill>
                <a:srgbClr val="7030A0"/>
              </a:solidFill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en-US" altLang="ko-KR" sz="1800" dirty="0" smtClean="0">
              <a:solidFill>
                <a:srgbClr val="7030A0"/>
              </a:solidFill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dirty="0" smtClean="0">
                <a:latin typeface="맑은 고딕"/>
                <a:ea typeface="맑은 고딕"/>
              </a:rPr>
              <a:t>2. </a:t>
            </a:r>
            <a:r>
              <a:rPr lang="ko-KR" altLang="en-US" dirty="0" smtClean="0">
                <a:latin typeface="맑은 고딕"/>
                <a:ea typeface="맑은 고딕"/>
              </a:rPr>
              <a:t>교비연구과제</a:t>
            </a:r>
            <a:endParaRPr lang="en-US" altLang="ko-KR" dirty="0" smtClean="0">
              <a:latin typeface="맑은 고딕"/>
              <a:ea typeface="맑은 고딕"/>
            </a:endParaRPr>
          </a:p>
          <a:p>
            <a:pPr>
              <a:buNone/>
            </a:pPr>
            <a:endParaRPr lang="en-US" altLang="ko-KR" sz="18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dirty="0" smtClean="0">
                <a:latin typeface="맑은 고딕"/>
                <a:ea typeface="맑은 고딕"/>
              </a:rPr>
              <a:t>3. </a:t>
            </a:r>
            <a:r>
              <a:rPr lang="ko-KR" altLang="en-US" dirty="0" smtClean="0">
                <a:latin typeface="맑은 고딕"/>
                <a:ea typeface="맑은 고딕"/>
              </a:rPr>
              <a:t>중소기업산학협력센터 과제</a:t>
            </a:r>
            <a:endParaRPr lang="en-US" altLang="ko-KR" dirty="0" smtClean="0">
              <a:latin typeface="맑은 고딕"/>
              <a:ea typeface="맑은 고딕"/>
            </a:endParaRPr>
          </a:p>
          <a:p>
            <a:pPr>
              <a:buNone/>
            </a:pPr>
            <a:endParaRPr lang="en-US" altLang="ko-KR" dirty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dirty="0" smtClean="0">
                <a:latin typeface="맑은 고딕"/>
                <a:ea typeface="맑은 고딕"/>
              </a:rPr>
              <a:t>4. </a:t>
            </a:r>
            <a:r>
              <a:rPr lang="ko-KR" altLang="en-US" smtClean="0">
                <a:latin typeface="맑은 고딕"/>
                <a:ea typeface="맑은 고딕"/>
              </a:rPr>
              <a:t>연구노트</a:t>
            </a:r>
            <a:endParaRPr lang="en-US" altLang="ko-KR" dirty="0">
              <a:latin typeface="맑은 고딕"/>
              <a:ea typeface="맑은 고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dirty="0" smtClean="0">
                <a:latin typeface="맑은 고딕"/>
                <a:ea typeface="맑은 고딕"/>
              </a:rPr>
              <a:t>1. </a:t>
            </a:r>
            <a:r>
              <a:rPr lang="ko-KR" altLang="en-US" dirty="0" smtClean="0">
                <a:latin typeface="맑은 고딕"/>
                <a:ea typeface="맑은 고딕"/>
              </a:rPr>
              <a:t>외부연구과제</a:t>
            </a:r>
            <a:r>
              <a:rPr lang="en-US" altLang="ko-KR" sz="2000" dirty="0" smtClean="0">
                <a:latin typeface="맑은 고딕"/>
                <a:ea typeface="맑은 고딕"/>
              </a:rPr>
              <a:t>(</a:t>
            </a:r>
            <a:r>
              <a:rPr lang="ko-KR" altLang="en-US" sz="2000" dirty="0" smtClean="0">
                <a:latin typeface="맑은 고딕"/>
                <a:ea typeface="맑은 고딕"/>
              </a:rPr>
              <a:t>연구과제신청</a:t>
            </a:r>
            <a:r>
              <a:rPr lang="en-US" altLang="ko-KR" sz="2000" dirty="0" smtClean="0">
                <a:latin typeface="맑은 고딕"/>
                <a:ea typeface="맑은 고딕"/>
              </a:rPr>
              <a:t>)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altLang="ko-KR" dirty="0" smtClean="0">
                <a:solidFill>
                  <a:srgbClr val="7030A0"/>
                </a:solidFill>
              </a:rPr>
              <a:t>1. </a:t>
            </a:r>
            <a:r>
              <a:rPr lang="ko-KR" altLang="en-US" dirty="0" smtClean="0">
                <a:solidFill>
                  <a:srgbClr val="7030A0"/>
                </a:solidFill>
              </a:rPr>
              <a:t>연구과제 관련 규정</a:t>
            </a:r>
            <a:endParaRPr lang="en-US" altLang="ko-KR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대학홈페이지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규정집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http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://www.uu.ac.kr)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연구관리규정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연구윤리진실성확보를위한규정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직무발명 및 기술이전규정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교비연구비규정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                               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산학협력단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홈페이지 자료실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http://sandan.uu.ac.kr)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외부사업참여자인센티브지원지침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연구장려인센티브지급지침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교외연구과제신청절차지침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연구노트관리지침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3100" dirty="0" smtClean="0">
                <a:solidFill>
                  <a:srgbClr val="7030A0"/>
                </a:solidFill>
              </a:rPr>
              <a:t>2. </a:t>
            </a:r>
            <a:r>
              <a:rPr lang="ko-KR" altLang="en-US" sz="3100" dirty="0">
                <a:solidFill>
                  <a:srgbClr val="7030A0"/>
                </a:solidFill>
              </a:rPr>
              <a:t>연구과제 </a:t>
            </a:r>
            <a:r>
              <a:rPr lang="ko-KR" altLang="en-US" sz="3100" dirty="0" smtClean="0">
                <a:solidFill>
                  <a:srgbClr val="7030A0"/>
                </a:solidFill>
              </a:rPr>
              <a:t>신청 절차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가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교외연구과제신청서 및 외부과제지원경비신청서 제출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기관요청승인 마감일 최소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3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일전까지 신청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-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과업지시서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과제신청관련 공문 및 안내서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사업비계획서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간접비 부분 명시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첨부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나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선정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협약체결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산학협력단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사업계획서 제출 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다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과제번호 부여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산학협력단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연구비 가지급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연구비 총액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20% 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한도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1000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만원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    </a:t>
            </a:r>
            <a:r>
              <a:rPr lang="en-US" altLang="ko-KR" sz="21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100" dirty="0" smtClean="0">
                <a:latin typeface="휴먼모음T" pitchFamily="18" charset="-127"/>
                <a:ea typeface="휴먼모음T" pitchFamily="18" charset="-127"/>
              </a:rPr>
              <a:t>계약에 의해 과제 시작시점에 사업비가 입금되지 않는 경우에 한함</a:t>
            </a:r>
            <a:r>
              <a:rPr lang="en-US" altLang="ko-KR" sz="2100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sz="2400" dirty="0" smtClean="0">
              <a:latin typeface="휴먼모음T" pitchFamily="18" charset="-127"/>
              <a:ea typeface="휴먼모음T" pitchFamily="18" charset="-127"/>
            </a:endParaRPr>
          </a:p>
          <a:p>
            <a:pPr>
              <a:buNone/>
            </a:pP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연구간접경비 </a:t>
            </a:r>
            <a:r>
              <a:rPr lang="ko-KR" altLang="en-US" sz="2400" u="sng" dirty="0" err="1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징수율</a:t>
            </a:r>
            <a:r>
              <a:rPr lang="ko-KR" altLang="en-US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간접비 </a:t>
            </a:r>
            <a:r>
              <a:rPr lang="ko-KR" altLang="en-US" sz="2400" u="sng" dirty="0" err="1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고시율</a:t>
            </a:r>
            <a:r>
              <a:rPr lang="ko-KR" altLang="en-US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u="sng" dirty="0" smtClean="0">
                <a:solidFill>
                  <a:srgbClr val="FF0000"/>
                </a:solidFill>
                <a:latin typeface="HY수평선M" pitchFamily="18" charset="-127"/>
                <a:ea typeface="HY수평선M" pitchFamily="18" charset="-127"/>
              </a:rPr>
              <a:t>10%</a:t>
            </a:r>
            <a:endParaRPr lang="en-US" altLang="ko-KR" sz="2400" u="sng" dirty="0" smtClean="0">
              <a:solidFill>
                <a:srgbClr val="FF0000"/>
              </a:solidFill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                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지원기관이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징수율을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지정한 경우 예외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  <a:endParaRPr lang="ko-KR" altLang="en-US" sz="2400" dirty="0"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71438" y="1284272"/>
            <a:ext cx="7286644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 prst="relaxedInset"/>
            <a:contourClr>
              <a:schemeClr val="accent1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dirty="0" smtClean="0">
                <a:latin typeface="맑은 고딕"/>
                <a:ea typeface="맑은 고딕"/>
              </a:rPr>
              <a:t>1. </a:t>
            </a:r>
            <a:r>
              <a:rPr lang="ko-KR" altLang="en-US" dirty="0" smtClean="0">
                <a:latin typeface="맑은 고딕"/>
                <a:ea typeface="맑은 고딕"/>
              </a:rPr>
              <a:t>외부연구과제</a:t>
            </a:r>
            <a:r>
              <a:rPr lang="en-US" altLang="ko-KR" sz="2000" dirty="0" smtClean="0">
                <a:latin typeface="맑은 고딕"/>
                <a:ea typeface="맑은 고딕"/>
              </a:rPr>
              <a:t>(</a:t>
            </a:r>
            <a:r>
              <a:rPr lang="ko-KR" altLang="en-US" sz="2000" dirty="0" smtClean="0">
                <a:latin typeface="맑은 고딕"/>
                <a:ea typeface="맑은 고딕"/>
              </a:rPr>
              <a:t>연구비 집행</a:t>
            </a:r>
            <a:r>
              <a:rPr lang="en-US" altLang="ko-KR" sz="2000" dirty="0" smtClean="0">
                <a:latin typeface="맑은 고딕"/>
                <a:ea typeface="맑은 고딕"/>
              </a:rPr>
              <a:t>)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altLang="ko-KR" dirty="0" smtClean="0">
                <a:solidFill>
                  <a:srgbClr val="7030A0"/>
                </a:solidFill>
              </a:rPr>
              <a:t>3. </a:t>
            </a:r>
            <a:r>
              <a:rPr lang="ko-KR" altLang="en-US" dirty="0" smtClean="0">
                <a:solidFill>
                  <a:srgbClr val="7030A0"/>
                </a:solidFill>
              </a:rPr>
              <a:t>협약체결 후 연구비집행 절차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err="1" smtClean="0">
                <a:solidFill>
                  <a:srgbClr val="7030A0"/>
                </a:solidFill>
              </a:rPr>
              <a:t>산학협력단</a:t>
            </a:r>
            <a:r>
              <a:rPr lang="ko-KR" altLang="en-US" dirty="0" smtClean="0">
                <a:solidFill>
                  <a:srgbClr val="7030A0"/>
                </a:solidFill>
              </a:rPr>
              <a:t> 중앙관리</a:t>
            </a:r>
            <a:r>
              <a:rPr lang="en-US" altLang="ko-KR" dirty="0" smtClean="0">
                <a:solidFill>
                  <a:srgbClr val="7030A0"/>
                </a:solidFill>
              </a:rPr>
              <a:t>)</a:t>
            </a:r>
            <a:endParaRPr lang="en-US" altLang="ko-KR" dirty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가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연구비 집행계획서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보조원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신청서 제출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보조원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신청서 첨부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재직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재학증명서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신분증 사본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통장사본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나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연구비 지급신청서 제출 시 첨부 서류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인건비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연구보조원 출근대장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회의비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회의록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카드전표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회의자 참석명단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(1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인당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3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만원까지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여비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출장명령서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출장복명서 사본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증빙자료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교통비영수증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숙박비영수증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식대영수증 중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택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1)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연구수당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연구원 평가표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재료비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사업종료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2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개월 전까지 구입완료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(500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만원 이상 중앙 구매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세금계산서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사업자등록증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거래명세서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통장사본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타견적서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등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기타 물품 구입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세금계산서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/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거래명세서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사업자등록증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통장 사본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타견적서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등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            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카드전표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/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거래명세서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자문료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강사료 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재직증명서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자문 또는 강의내용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통장사본</a:t>
            </a: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2400" dirty="0">
                <a:latin typeface="HY수평선M" pitchFamily="18" charset="-127"/>
                <a:ea typeface="HY수평선M" pitchFamily="18" charset="-127"/>
              </a:rPr>
              <a:t>신분증사본</a:t>
            </a:r>
            <a:endParaRPr lang="en-US" altLang="ko-KR" sz="24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기자재 구입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사업종료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2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개월 전까지 구입완료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(100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만원 이상 중앙 구매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구매요청품의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구매요청서작성 및 산단 제출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구매 품의 및 발주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산단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구매  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물품인수및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설치확인서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제출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연구책임자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  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대금 지급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산단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자산처리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산단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             -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중요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3</a:t>
            </a:r>
            <a:r>
              <a:rPr lang="ko-KR" altLang="en-US" sz="2400" dirty="0" err="1" smtClean="0">
                <a:latin typeface="HY수평선M" pitchFamily="18" charset="-127"/>
                <a:ea typeface="HY수평선M" pitchFamily="18" charset="-127"/>
              </a:rPr>
              <a:t>천만원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 이상 기자재 구입시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최소 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3</a:t>
            </a: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개월 전</a:t>
            </a:r>
            <a:endParaRPr lang="ko-KR" altLang="en-US" sz="2400" dirty="0"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71438" y="1284272"/>
            <a:ext cx="7286644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 prst="relaxedInset"/>
            <a:contourClr>
              <a:schemeClr val="accent1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49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 smtClean="0">
                <a:latin typeface="맑은 고딕"/>
                <a:ea typeface="맑은 고딕"/>
              </a:rPr>
              <a:t>2. </a:t>
            </a:r>
            <a:r>
              <a:rPr lang="ko-KR" altLang="en-US" dirty="0" smtClean="0">
                <a:latin typeface="맑은 고딕"/>
                <a:ea typeface="맑은 고딕"/>
              </a:rPr>
              <a:t>교비연구과제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071546"/>
            <a:ext cx="8401080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800" dirty="0" smtClean="0">
                <a:solidFill>
                  <a:srgbClr val="7030A0"/>
                </a:solidFill>
              </a:rPr>
              <a:t>1. </a:t>
            </a:r>
            <a:r>
              <a:rPr lang="ko-KR" altLang="en-US" sz="2800" dirty="0" smtClean="0">
                <a:solidFill>
                  <a:srgbClr val="7030A0"/>
                </a:solidFill>
              </a:rPr>
              <a:t>개요</a:t>
            </a:r>
            <a:endParaRPr lang="en-US" altLang="ko-KR" sz="2800" dirty="0" smtClean="0"/>
          </a:p>
          <a:p>
            <a:endParaRPr lang="en-US" altLang="ko-KR" sz="2800" dirty="0" smtClean="0"/>
          </a:p>
          <a:p>
            <a:endParaRPr lang="en-US" altLang="ko-KR" sz="2800" dirty="0" smtClean="0"/>
          </a:p>
          <a:p>
            <a:endParaRPr lang="en-US" altLang="ko-KR" sz="2800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265545"/>
              </p:ext>
            </p:extLst>
          </p:nvPr>
        </p:nvGraphicFramePr>
        <p:xfrm>
          <a:off x="899592" y="1556792"/>
          <a:ext cx="7143799" cy="3943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8964"/>
                <a:gridCol w="989083"/>
                <a:gridCol w="2342524"/>
                <a:gridCol w="734409"/>
                <a:gridCol w="1468819"/>
              </a:tblGrid>
              <a:tr h="3865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수평선M" pitchFamily="18" charset="-127"/>
                          <a:ea typeface="HY수평선M" pitchFamily="18" charset="-127"/>
                        </a:rPr>
                        <a:t>구분</a:t>
                      </a:r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수평선M" pitchFamily="18" charset="-127"/>
                          <a:ea typeface="HY수평선M" pitchFamily="18" charset="-127"/>
                        </a:rPr>
                        <a:t>지원 금액</a:t>
                      </a:r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수평선M" pitchFamily="18" charset="-127"/>
                          <a:ea typeface="HY수평선M" pitchFamily="18" charset="-127"/>
                        </a:rPr>
                        <a:t>인원</a:t>
                      </a:r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수평선M" pitchFamily="18" charset="-127"/>
                          <a:ea typeface="HY수평선M" pitchFamily="18" charset="-127"/>
                        </a:rPr>
                        <a:t>비고</a:t>
                      </a:r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40551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신임교원연구비</a:t>
                      </a:r>
                      <a:endParaRPr lang="en-US" altLang="ko-KR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임용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4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년 미만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천만원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인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5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백만원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예산범위 내 선발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86573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학술진흥연구비</a:t>
                      </a:r>
                      <a:endParaRPr lang="en-US" altLang="ko-KR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임용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4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년 이상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계열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천만원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인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5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백만원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29287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계열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천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2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백만원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인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6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백만원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5037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국내저명전문</a:t>
                      </a:r>
                      <a:endParaRPr lang="en-US" altLang="ko-KR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학술지게재료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편당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30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인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: 100%, 2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인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:70%,</a:t>
                      </a:r>
                      <a:r>
                        <a:rPr lang="en-US" altLang="ko-KR" sz="1400" baseline="0" dirty="0" smtClean="0">
                          <a:latin typeface="HY수평선M" pitchFamily="18" charset="-127"/>
                          <a:ea typeface="HY수평선M" pitchFamily="18" charset="-127"/>
                        </a:rPr>
                        <a:t> 3</a:t>
                      </a:r>
                      <a:r>
                        <a:rPr lang="ko-KR" altLang="en-US" sz="1400" baseline="0" dirty="0" smtClean="0">
                          <a:latin typeface="HY수평선M" pitchFamily="18" charset="-127"/>
                          <a:ea typeface="HY수평선M" pitchFamily="18" charset="-127"/>
                        </a:rPr>
                        <a:t>인</a:t>
                      </a:r>
                      <a:r>
                        <a:rPr lang="en-US" altLang="ko-KR" sz="1400" baseline="0" dirty="0" smtClean="0">
                          <a:latin typeface="HY수평선M" pitchFamily="18" charset="-127"/>
                          <a:ea typeface="HY수평선M" pitchFamily="18" charset="-127"/>
                        </a:rPr>
                        <a:t>: 50%, 4</a:t>
                      </a:r>
                      <a:r>
                        <a:rPr lang="ko-KR" altLang="en-US" sz="1400" baseline="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인이상</a:t>
                      </a:r>
                      <a:r>
                        <a:rPr lang="ko-KR" altLang="en-US" sz="1400" baseline="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en-US" altLang="ko-KR" sz="1400" baseline="0" dirty="0" smtClean="0">
                          <a:latin typeface="HY수평선M" pitchFamily="18" charset="-127"/>
                          <a:ea typeface="HY수평선M" pitchFamily="18" charset="-127"/>
                        </a:rPr>
                        <a:t>: 30%)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41706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국제저명전문</a:t>
                      </a:r>
                      <a:endParaRPr lang="en-US" altLang="ko-KR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학술지게재료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편당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백만원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상동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)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40295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외부연구과제</a:t>
                      </a:r>
                      <a:endParaRPr lang="en-US" altLang="ko-KR" sz="14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신청경비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건당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10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만원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707756">
                <a:tc gridSpan="5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※ 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신임교원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학술진흥연구비 시행시기 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: 1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월 공고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 2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월 접수 및 심의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 3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월 시행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(1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년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)</a:t>
                      </a:r>
                    </a:p>
                    <a:p>
                      <a:pPr algn="l">
                        <a:buNone/>
                      </a:pP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※ </a:t>
                      </a:r>
                      <a:r>
                        <a:rPr lang="ko-KR" altLang="en-US" sz="1400" dirty="0" err="1" smtClean="0">
                          <a:latin typeface="휴먼옛체" pitchFamily="18" charset="-127"/>
                          <a:ea typeface="휴먼옛체" pitchFamily="18" charset="-127"/>
                        </a:rPr>
                        <a:t>논문게재료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및 신청경비 시행시기 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: 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수시</a:t>
                      </a:r>
                      <a:endParaRPr lang="en-US" altLang="ko-KR" sz="1400" dirty="0" smtClean="0">
                        <a:latin typeface="휴먼옛체" pitchFamily="18" charset="-127"/>
                        <a:ea typeface="휴먼옛체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※ </a:t>
                      </a:r>
                      <a:r>
                        <a:rPr lang="ko-KR" altLang="en-US" sz="1400" dirty="0" err="1" smtClean="0">
                          <a:latin typeface="휴먼옛체" pitchFamily="18" charset="-127"/>
                          <a:ea typeface="휴먼옛체" pitchFamily="18" charset="-127"/>
                        </a:rPr>
                        <a:t>저역서지원비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</a:t>
                      </a:r>
                      <a:r>
                        <a:rPr lang="ko-KR" altLang="en-US" sz="1400" dirty="0" err="1" smtClean="0">
                          <a:latin typeface="휴먼옛체" pitchFamily="18" charset="-127"/>
                          <a:ea typeface="휴먼옛체" pitchFamily="18" charset="-127"/>
                        </a:rPr>
                        <a:t>지식재산권출원비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연구년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,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교과과정개발연구비 </a:t>
                      </a:r>
                      <a:r>
                        <a:rPr lang="en-US" altLang="ko-KR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: </a:t>
                      </a:r>
                      <a:r>
                        <a:rPr lang="ko-KR" altLang="en-US" sz="1400" dirty="0" smtClean="0">
                          <a:latin typeface="휴먼옛체" pitchFamily="18" charset="-127"/>
                          <a:ea typeface="휴먼옛체" pitchFamily="18" charset="-127"/>
                        </a:rPr>
                        <a:t>교비연구비 규정 참조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7" name="직선 연결선 6"/>
          <p:cNvCxnSpPr/>
          <p:nvPr/>
        </p:nvCxnSpPr>
        <p:spPr>
          <a:xfrm>
            <a:off x="71438" y="1071546"/>
            <a:ext cx="7286644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709957"/>
              </p:ext>
            </p:extLst>
          </p:nvPr>
        </p:nvGraphicFramePr>
        <p:xfrm>
          <a:off x="1071553" y="5589240"/>
          <a:ext cx="528641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235"/>
                <a:gridCol w="682118"/>
                <a:gridCol w="3240060"/>
              </a:tblGrid>
              <a:tr h="21431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rgbClr val="C00000"/>
                          </a:solidFill>
                          <a:effectLst>
                            <a:glow rad="1397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HY수평선M" pitchFamily="18" charset="-127"/>
                          <a:ea typeface="HY수평선M" pitchFamily="18" charset="-127"/>
                        </a:rPr>
                        <a:t>연구지원자</a:t>
                      </a:r>
                      <a:endParaRPr lang="en-US" altLang="ko-KR" sz="1400" b="0" dirty="0" smtClean="0">
                        <a:solidFill>
                          <a:srgbClr val="C00000"/>
                        </a:solidFill>
                        <a:effectLst>
                          <a:glow rad="1397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rgbClr val="C00000"/>
                          </a:solidFill>
                          <a:effectLst>
                            <a:glow rad="1397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HY수평선M" pitchFamily="18" charset="-127"/>
                          <a:ea typeface="HY수평선M" pitchFamily="18" charset="-127"/>
                        </a:rPr>
                        <a:t>자격심의</a:t>
                      </a:r>
                      <a:endParaRPr lang="ko-KR" altLang="en-US" sz="1400" b="0" dirty="0">
                        <a:solidFill>
                          <a:srgbClr val="C00000"/>
                        </a:solidFill>
                        <a:effectLst>
                          <a:glow rad="1397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수평선M" pitchFamily="18" charset="-127"/>
                          <a:ea typeface="HY수평선M" pitchFamily="18" charset="-127"/>
                        </a:rPr>
                        <a:t>차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수평선M" pitchFamily="18" charset="-127"/>
                          <a:ea typeface="HY수평선M" pitchFamily="18" charset="-127"/>
                        </a:rPr>
                        <a:t>전년도 교원업적평가 기준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</a:tr>
              <a:tr h="21431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2</a:t>
                      </a:r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차</a:t>
                      </a:r>
                      <a:endParaRPr lang="ko-KR" altLang="en-US" sz="1400" b="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계열 학과</a:t>
                      </a:r>
                      <a:r>
                        <a:rPr lang="en-US" altLang="ko-KR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부</a:t>
                      </a:r>
                      <a:r>
                        <a:rPr lang="en-US" altLang="ko-KR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) </a:t>
                      </a:r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심의</a:t>
                      </a:r>
                      <a:endParaRPr lang="ko-KR" altLang="en-US" sz="1400" b="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</a:tr>
              <a:tr h="18248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차</a:t>
                      </a:r>
                      <a:endParaRPr lang="ko-KR" altLang="en-US" sz="1400" b="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HY수평선M" pitchFamily="18" charset="-127"/>
                          <a:ea typeface="HY수평선M" pitchFamily="18" charset="-127"/>
                        </a:rPr>
                        <a:t>교비연구과제선정위원회 심의</a:t>
                      </a:r>
                      <a:endParaRPr lang="ko-KR" altLang="en-US" sz="1400" b="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dirty="0" smtClean="0">
                <a:latin typeface="맑은 고딕"/>
                <a:ea typeface="맑은 고딕"/>
              </a:rPr>
              <a:t>3. </a:t>
            </a:r>
            <a:r>
              <a:rPr lang="ko-KR" altLang="en-US" dirty="0" smtClean="0">
                <a:latin typeface="맑은 고딕"/>
                <a:ea typeface="맑은 고딕"/>
              </a:rPr>
              <a:t>중소기업산학협력센터과제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ko-KR" altLang="en-US" sz="1800" dirty="0" smtClean="0"/>
              <a:t>□ </a:t>
            </a:r>
            <a:r>
              <a:rPr lang="ko-KR" altLang="en-US" sz="1800" b="1" dirty="0" smtClean="0"/>
              <a:t>지원내용</a:t>
            </a:r>
            <a:endParaRPr lang="ko-KR" altLang="en-US" sz="1800" dirty="0" smtClean="0"/>
          </a:p>
          <a:p>
            <a:pPr>
              <a:buNone/>
            </a:pP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     ①</a:t>
            </a:r>
            <a:r>
              <a:rPr lang="ko-KR" altLang="en-US" sz="1600" b="1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b="1" dirty="0" smtClean="0">
                <a:solidFill>
                  <a:srgbClr val="C00000"/>
                </a:solidFill>
                <a:latin typeface="HY수평선M" pitchFamily="18" charset="-127"/>
                <a:ea typeface="HY수평선M" pitchFamily="18" charset="-127"/>
              </a:rPr>
              <a:t>첫걸음기술개발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정부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R&amp;D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에 처음 참여하는  중소기업에 국비와 지방비를 매칭 지원</a:t>
            </a:r>
          </a:p>
          <a:p>
            <a:pPr>
              <a:buNone/>
            </a:pP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     ②</a:t>
            </a:r>
            <a:r>
              <a:rPr lang="ko-KR" altLang="en-US" sz="1600" b="1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b="1" dirty="0" smtClean="0">
                <a:solidFill>
                  <a:srgbClr val="C00000"/>
                </a:solidFill>
                <a:latin typeface="HY수평선M" pitchFamily="18" charset="-127"/>
                <a:ea typeface="HY수평선M" pitchFamily="18" charset="-127"/>
              </a:rPr>
              <a:t>도약기술개발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기술혁신 역량 부족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성장정체 중소기업 등을 대상으로 기술개발을 지원</a:t>
            </a:r>
          </a:p>
          <a:p>
            <a:pPr>
              <a:buNone/>
            </a:pPr>
            <a:r>
              <a:rPr lang="ko-KR" altLang="en-US" sz="1800" dirty="0" smtClean="0"/>
              <a:t>□ </a:t>
            </a:r>
            <a:r>
              <a:rPr lang="ko-KR" altLang="en-US" sz="1800" b="1" dirty="0" smtClean="0"/>
              <a:t>지원액 및 한도</a:t>
            </a:r>
          </a:p>
          <a:p>
            <a:pPr>
              <a:buNone/>
            </a:pP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   -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정부출연금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총 사업비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75%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이내</a:t>
            </a: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   -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민간부담금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총사업비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25%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이상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총사업비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3%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이상은 현금 부담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ko-KR" altLang="en-US" sz="1800" dirty="0" smtClean="0"/>
              <a:t>□ </a:t>
            </a:r>
            <a:r>
              <a:rPr lang="ko-KR" altLang="en-US" sz="1800" b="1" dirty="0" smtClean="0"/>
              <a:t>신청기간 및 문의</a:t>
            </a:r>
            <a:endParaRPr lang="en-US" altLang="ko-KR" sz="1800" b="1" dirty="0" smtClean="0"/>
          </a:p>
          <a:p>
            <a:pPr>
              <a:buNone/>
            </a:pP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   -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신청기간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2,4,6,8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월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1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일부터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10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일까지 중소기업산학협력센터에 신청</a:t>
            </a:r>
            <a:endParaRPr lang="en-US" altLang="ko-KR" sz="16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   -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문의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중소기업산학협력센터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(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성취관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102-3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호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/ 760-1385)</a:t>
            </a:r>
            <a:endParaRPr lang="ko-KR" altLang="en-US" sz="1600" dirty="0">
              <a:latin typeface="HY수평선M" pitchFamily="18" charset="-127"/>
              <a:ea typeface="HY수평선M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000100" y="4014798"/>
          <a:ext cx="71438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60"/>
                <a:gridCol w="928694"/>
                <a:gridCol w="785818"/>
                <a:gridCol w="2643206"/>
                <a:gridCol w="1357322"/>
              </a:tblGrid>
              <a:tr h="1905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구분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기간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금액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정부출연금 비중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방식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</a:tr>
              <a:tr h="1905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첫걸음기술개발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최대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년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억원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정부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50%, 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지자체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25% 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이내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지자체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매칭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</a:tr>
              <a:tr h="1905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도약기술개발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최대 </a:t>
                      </a:r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년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1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억원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75%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이내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지자체</a:t>
                      </a:r>
                      <a:r>
                        <a:rPr lang="ko-KR" altLang="en-US" sz="14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4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비매칭</a:t>
                      </a:r>
                      <a:endParaRPr lang="ko-KR" altLang="en-US" sz="14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71438" y="1284272"/>
            <a:ext cx="8643966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 smtClean="0">
                <a:latin typeface="맑은 고딕"/>
                <a:ea typeface="맑은 고딕"/>
              </a:rPr>
              <a:t>4. </a:t>
            </a:r>
            <a:r>
              <a:rPr lang="ko-KR" altLang="en-US" dirty="0" smtClean="0">
                <a:latin typeface="맑은 고딕"/>
                <a:ea typeface="맑은 고딕"/>
              </a:rPr>
              <a:t>연구노</a:t>
            </a:r>
            <a:r>
              <a:rPr lang="ko-KR" altLang="en-US" dirty="0">
                <a:latin typeface="맑은 고딕"/>
                <a:ea typeface="맑은 고딕"/>
              </a:rPr>
              <a:t>트</a:t>
            </a:r>
            <a:endParaRPr lang="ko-KR" altLang="en-US" dirty="0">
              <a:solidFill>
                <a:srgbClr val="00B0F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072098"/>
          </a:xfrm>
        </p:spPr>
        <p:txBody>
          <a:bodyPr>
            <a:normAutofit fontScale="92500"/>
          </a:bodyPr>
          <a:lstStyle/>
          <a:p>
            <a:r>
              <a:rPr lang="ko-KR" altLang="en-US" sz="3000" dirty="0" smtClean="0"/>
              <a:t>위덕대학교 연구노트 관리지침</a:t>
            </a:r>
            <a:endParaRPr lang="en-US" altLang="ko-KR" sz="3000" dirty="0" smtClean="0"/>
          </a:p>
          <a:p>
            <a:pPr>
              <a:buNone/>
            </a:pPr>
            <a:r>
              <a:rPr lang="en-US" altLang="ko-KR" sz="17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국가연구개발사업의 관리 등에 관한 규정 제</a:t>
            </a:r>
            <a:r>
              <a:rPr lang="en-US" altLang="ko-KR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29</a:t>
            </a:r>
            <a:r>
              <a:rPr lang="ko-KR" altLang="en-US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조</a:t>
            </a:r>
            <a:endParaRPr lang="en-US" altLang="ko-KR" sz="1700" dirty="0" smtClean="0">
              <a:solidFill>
                <a:srgbClr val="7030A0"/>
              </a:solidFill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    ③연구개발과제를 수행하는 연구기관의 장은 연구노트지침을 반영하여 연구노트 작성 및 관리에 관한 자체 규정을 마련하여 운영하여야 한다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.</a:t>
            </a:r>
            <a:endParaRPr lang="ko-KR" altLang="en-US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연구노트 작성대상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우리대학 연구비관리규정에서 정한 연구개발사업에 참여하는 모든 </a:t>
            </a:r>
            <a:endParaRPr lang="en-US" altLang="ko-KR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                                   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연구책임자 및 참여연구원 등의 연구자</a:t>
            </a: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- </a:t>
            </a:r>
            <a:r>
              <a:rPr lang="ko-KR" altLang="en-US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주요사항</a:t>
            </a:r>
            <a:endParaRPr lang="en-US" altLang="ko-KR" sz="1500" dirty="0" smtClean="0">
              <a:solidFill>
                <a:srgbClr val="7030A0"/>
              </a:solidFill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1.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연구노트는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연구책임자의 책임 하에 작성하고 보관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하여야 하며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대학 외부로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반출할 때에는 </a:t>
            </a:r>
            <a:endParaRPr lang="en-US" altLang="ko-KR" sz="1500" b="1" i="1" u="sng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    </a:t>
            </a:r>
            <a:r>
              <a:rPr lang="ko-KR" altLang="en-US" sz="1500" b="1" i="1" u="sng" dirty="0" err="1" smtClean="0">
                <a:latin typeface="HY수평선M" pitchFamily="18" charset="-127"/>
                <a:ea typeface="HY수평선M" pitchFamily="18" charset="-127"/>
              </a:rPr>
              <a:t>산학협력단의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 승인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을 받아야 한다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.(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지침 제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11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조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항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    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2.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연구책임자는 해당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연구개발사업이 종료 또는 중단된 경우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연구노트 및 첨부파일 등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500" dirty="0" err="1" smtClean="0">
                <a:latin typeface="HY수평선M" pitchFamily="18" charset="-127"/>
                <a:ea typeface="HY수평선M" pitchFamily="18" charset="-127"/>
              </a:rPr>
              <a:t>연구노</a:t>
            </a:r>
            <a:endParaRPr lang="en-US" altLang="ko-KR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    </a:t>
            </a:r>
            <a:r>
              <a:rPr lang="ko-KR" altLang="en-US" sz="1500" dirty="0" err="1" smtClean="0">
                <a:latin typeface="HY수평선M" pitchFamily="18" charset="-127"/>
                <a:ea typeface="HY수평선M" pitchFamily="18" charset="-127"/>
              </a:rPr>
              <a:t>트와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관련된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모든 자료를 신고서 작성 후 </a:t>
            </a:r>
            <a:r>
              <a:rPr lang="ko-KR" altLang="en-US" sz="1500" b="1" i="1" u="sng" dirty="0" err="1" smtClean="0">
                <a:latin typeface="HY수평선M" pitchFamily="18" charset="-127"/>
                <a:ea typeface="HY수평선M" pitchFamily="18" charset="-127"/>
              </a:rPr>
              <a:t>산학협력단에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 제출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한다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.(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지침 제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11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조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2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항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3.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연구자가 퇴직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휴직 및 참여변경 등의 사유가 있을 경우 해당 시점까지 작성한 연구노트와 관</a:t>
            </a:r>
            <a:endParaRPr lang="en-US" altLang="ko-KR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    </a:t>
            </a:r>
            <a:r>
              <a:rPr lang="ko-KR" altLang="en-US" sz="1500" dirty="0" err="1" smtClean="0">
                <a:latin typeface="HY수평선M" pitchFamily="18" charset="-127"/>
                <a:ea typeface="HY수평선M" pitchFamily="18" charset="-127"/>
              </a:rPr>
              <a:t>련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자료일체를 연구책임자는 연구개발사업이 종료되기 전이라도 보관 및 관리를 위해 </a:t>
            </a:r>
            <a:r>
              <a:rPr lang="ko-KR" altLang="en-US" sz="1500" dirty="0" err="1" smtClean="0">
                <a:latin typeface="HY수평선M" pitchFamily="18" charset="-127"/>
                <a:ea typeface="HY수평선M" pitchFamily="18" charset="-127"/>
              </a:rPr>
              <a:t>필요하</a:t>
            </a:r>
            <a:endParaRPr lang="en-US" altLang="ko-KR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         다고 판단되는 경우 신고서를 작성하여 </a:t>
            </a:r>
            <a:r>
              <a:rPr lang="ko-KR" altLang="en-US" sz="1500" dirty="0" err="1" smtClean="0">
                <a:latin typeface="HY수평선M" pitchFamily="18" charset="-127"/>
                <a:ea typeface="HY수평선M" pitchFamily="18" charset="-127"/>
              </a:rPr>
              <a:t>산학협력단에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 반납하여야 한다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.(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지침 제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11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조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4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항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4.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연구개발사업의 수행 결과 생산된 연구노트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는 연구개발사업의 협약에서 별도로 정하는 경우         </a:t>
            </a:r>
            <a:endParaRPr lang="en-US" altLang="ko-KR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       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를 제외하고 모두 </a:t>
            </a:r>
            <a:r>
              <a:rPr lang="ko-KR" altLang="en-US" sz="1500" b="1" i="1" u="sng" dirty="0" smtClean="0">
                <a:latin typeface="HY수평선M" pitchFamily="18" charset="-127"/>
                <a:ea typeface="HY수평선M" pitchFamily="18" charset="-127"/>
              </a:rPr>
              <a:t>위덕대학교 산학협력단의 소유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로 한다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.(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지침 제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10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조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1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항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)</a:t>
            </a:r>
          </a:p>
          <a:p>
            <a:pPr>
              <a:buNone/>
            </a:pP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  - </a:t>
            </a:r>
            <a:r>
              <a:rPr lang="ko-KR" altLang="en-US" sz="1900" dirty="0" smtClean="0">
                <a:solidFill>
                  <a:srgbClr val="7030A0"/>
                </a:solidFill>
                <a:latin typeface="HY수평선M" pitchFamily="18" charset="-127"/>
                <a:ea typeface="HY수평선M" pitchFamily="18" charset="-127"/>
              </a:rPr>
              <a:t>연구노트 수령 및 반납 </a:t>
            </a:r>
            <a:r>
              <a:rPr lang="en-US" altLang="ko-KR" sz="1500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500" dirty="0" smtClean="0">
                <a:latin typeface="HY수평선M" pitchFamily="18" charset="-127"/>
                <a:ea typeface="HY수평선M" pitchFamily="18" charset="-127"/>
              </a:rPr>
              <a:t>각 과제 담당자</a:t>
            </a:r>
            <a:endParaRPr lang="ko-KR" altLang="en-US" sz="1500" dirty="0" smtClean="0">
              <a:latin typeface="HY수평선M" pitchFamily="18" charset="-127"/>
              <a:ea typeface="HY수평선M" pitchFamily="18" charset="-127"/>
            </a:endParaRPr>
          </a:p>
          <a:p>
            <a:pPr>
              <a:buNone/>
            </a:pPr>
            <a:endParaRPr lang="ko-KR" altLang="en-US" sz="1500" dirty="0" smtClean="0"/>
          </a:p>
          <a:p>
            <a:pPr>
              <a:buNone/>
            </a:pPr>
            <a:endParaRPr lang="ko-KR" altLang="en-US" sz="1600" dirty="0" smtClean="0"/>
          </a:p>
          <a:p>
            <a:pPr>
              <a:buNone/>
            </a:pPr>
            <a:endParaRPr lang="ko-KR" altLang="en-US" sz="1600" dirty="0">
              <a:latin typeface="HY수평선M" pitchFamily="18" charset="-127"/>
              <a:ea typeface="HY수평선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71438" y="1142984"/>
            <a:ext cx="7286644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dirty="0" smtClean="0">
                <a:solidFill>
                  <a:srgbClr val="92D050"/>
                </a:solidFill>
                <a:latin typeface="휴먼옛체" pitchFamily="18" charset="-127"/>
                <a:ea typeface="휴먼옛체" pitchFamily="18" charset="-127"/>
              </a:rPr>
              <a:t>연구지원 </a:t>
            </a:r>
            <a:r>
              <a:rPr lang="ko-KR" altLang="en-US" dirty="0" smtClean="0">
                <a:solidFill>
                  <a:srgbClr val="92D050"/>
                </a:solidFill>
                <a:latin typeface="휴먼옛체" pitchFamily="18" charset="-127"/>
                <a:ea typeface="휴먼옛체" pitchFamily="18" charset="-127"/>
              </a:rPr>
              <a:t>담당 안내</a:t>
            </a:r>
            <a:endParaRPr lang="ko-KR" altLang="en-US" dirty="0">
              <a:solidFill>
                <a:srgbClr val="92D05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None/>
            </a:pPr>
            <a:r>
              <a:rPr lang="en-US" altLang="ko-KR" sz="2800" dirty="0" smtClean="0">
                <a:latin typeface="+mn-ea"/>
                <a:ea typeface="맑은 고딕"/>
              </a:rPr>
              <a:t>○ </a:t>
            </a:r>
            <a:r>
              <a:rPr lang="ko-KR" altLang="en-US" sz="2800" dirty="0" smtClean="0">
                <a:latin typeface="+mn-ea"/>
              </a:rPr>
              <a:t>연구과제 업무 담당</a:t>
            </a:r>
            <a:endParaRPr lang="en-US" altLang="ko-KR" sz="2800" dirty="0" smtClean="0">
              <a:latin typeface="+mn-ea"/>
            </a:endParaRPr>
          </a:p>
          <a:p>
            <a:pPr>
              <a:buSzPct val="100000"/>
              <a:buFont typeface="Wingdings" pitchFamily="2" charset="2"/>
              <a:buChar char="l"/>
            </a:pPr>
            <a:endParaRPr lang="en-US" altLang="ko-KR" dirty="0" smtClean="0">
              <a:latin typeface="+mn-ea"/>
            </a:endParaRPr>
          </a:p>
          <a:p>
            <a:pPr>
              <a:buSzPct val="100000"/>
              <a:buNone/>
            </a:pPr>
            <a:r>
              <a:rPr lang="en-US" altLang="ko-KR" dirty="0" smtClean="0"/>
              <a:t>     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455622"/>
              </p:ext>
            </p:extLst>
          </p:nvPr>
        </p:nvGraphicFramePr>
        <p:xfrm>
          <a:off x="678645" y="2708920"/>
          <a:ext cx="7429552" cy="254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3143272"/>
                <a:gridCol w="1357322"/>
                <a:gridCol w="2071702"/>
              </a:tblGrid>
              <a:tr h="2770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성명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업무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전화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메일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60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김현아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외부연구과제 및 사업 </a:t>
                      </a:r>
                      <a:endParaRPr lang="en-US" altLang="ko-KR" sz="16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인센티브 지급</a:t>
                      </a:r>
                      <a:endParaRPr lang="en-US" altLang="ko-KR" sz="16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760-1071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hakim@uu.ac.kr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60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손민호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교비연구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760-1074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HY수평선M" pitchFamily="18" charset="-127"/>
                          <a:ea typeface="HY수평선M" pitchFamily="18" charset="-127"/>
                        </a:rPr>
                        <a:t>mhson@uu.ac.kr</a:t>
                      </a:r>
                      <a:endParaRPr lang="ko-KR" altLang="en-US" sz="1600" dirty="0" smtClean="0">
                        <a:solidFill>
                          <a:schemeClr val="tx1"/>
                        </a:solidFill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2770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수평선M" pitchFamily="18" charset="-127"/>
                          <a:ea typeface="HY수평선M" pitchFamily="18" charset="-127"/>
                        </a:rPr>
                        <a:t>이희년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중소기업산학협력센터 과제</a:t>
                      </a:r>
                      <a:endParaRPr lang="en-US" altLang="ko-KR" sz="1600" dirty="0" smtClean="0">
                        <a:latin typeface="HY수평선M" pitchFamily="18" charset="-127"/>
                        <a:ea typeface="HY수평선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지식재산권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760-1385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sanhack@uu.ac.kr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2041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엄재욱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창업교육센터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760-1072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ubic@uu.ac.kr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2041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최상일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기자재</a:t>
                      </a:r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구매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760-1073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수평선M" pitchFamily="18" charset="-127"/>
                          <a:ea typeface="HY수평선M" pitchFamily="18" charset="-127"/>
                        </a:rPr>
                        <a:t>sichoi@uu.ac.kr</a:t>
                      </a:r>
                      <a:endParaRPr lang="ko-KR" altLang="en-US" sz="1600" dirty="0">
                        <a:latin typeface="HY수평선M" pitchFamily="18" charset="-127"/>
                        <a:ea typeface="HY수평선M" pitchFamily="18" charset="-127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71438" y="1284272"/>
            <a:ext cx="8643966" cy="1588"/>
          </a:xfrm>
          <a:prstGeom prst="line">
            <a:avLst/>
          </a:prstGeom>
          <a:ln w="76200">
            <a:solidFill>
              <a:srgbClr val="00B050"/>
            </a:solidFill>
          </a:ln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2457456"/>
            <a:ext cx="8229600" cy="16859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ko-KR" altLang="en-US" sz="8000" dirty="0" smtClean="0"/>
              <a:t>감사합니다</a:t>
            </a:r>
            <a:r>
              <a:rPr lang="en-US" altLang="ko-KR" sz="8000" dirty="0" smtClean="0"/>
              <a:t>.</a:t>
            </a:r>
            <a:endParaRPr lang="ko-KR" altLang="en-US" sz="8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연꽃 당초 무늬">
  <a:themeElements>
    <a:clrScheme name="연꽃 당초 무늬">
      <a:dk1>
        <a:sysClr val="windowText" lastClr="000000"/>
      </a:dk1>
      <a:lt1>
        <a:sysClr val="window" lastClr="FFFFFF"/>
      </a:lt1>
      <a:dk2>
        <a:srgbClr val="466571"/>
      </a:dk2>
      <a:lt2>
        <a:srgbClr val="EFEFE7"/>
      </a:lt2>
      <a:accent1>
        <a:srgbClr val="D87D3A"/>
      </a:accent1>
      <a:accent2>
        <a:srgbClr val="7F8792"/>
      </a:accent2>
      <a:accent3>
        <a:srgbClr val="B5AD67"/>
      </a:accent3>
      <a:accent4>
        <a:srgbClr val="61A9B8"/>
      </a:accent4>
      <a:accent5>
        <a:srgbClr val="AB7350"/>
      </a:accent5>
      <a:accent6>
        <a:srgbClr val="889C6F"/>
      </a:accent6>
      <a:hlink>
        <a:srgbClr val="F76B04"/>
      </a:hlink>
      <a:folHlink>
        <a:srgbClr val="A3A395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연꽃 당초 무늬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0000"/>
                <a:hueMod val="100000"/>
                <a:satMod val="100000"/>
              </a:schemeClr>
            </a:gs>
          </a:gsLst>
          <a:lin ang="270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254000">
              <a:schemeClr val="phClr">
                <a:tint val="100000"/>
                <a:shade val="90000"/>
                <a:hueMod val="100000"/>
                <a:satMod val="100000"/>
              </a:schemeClr>
            </a:innerShdw>
          </a:effectLst>
        </a:effectStyle>
        <a:effectStyle>
          <a:effectLst>
            <a:outerShdw blurRad="114300" dist="25400" dir="300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27000" dist="25400" dir="312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400000"/>
            </a:lightRig>
          </a:scene3d>
          <a:sp3d contourW="25400" prstMaterial="powder">
            <a:bevelT w="88900" h="381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>
          <a:blip xmlns:r="http://schemas.openxmlformats.org/officeDocument/2006/relationships"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Scrollwork</Template>
  <TotalTime>703</TotalTime>
  <Words>954</Words>
  <Application>Microsoft Office PowerPoint</Application>
  <PresentationFormat>화면 슬라이드 쇼(4:3)</PresentationFormat>
  <Paragraphs>169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연꽃 당초 무늬</vt:lpstr>
      <vt:lpstr>연구비 집행 및 지원</vt:lpstr>
      <vt:lpstr>PowerPoint 프레젠테이션</vt:lpstr>
      <vt:lpstr>1. 외부연구과제(연구과제신청)</vt:lpstr>
      <vt:lpstr>1. 외부연구과제(연구비 집행)</vt:lpstr>
      <vt:lpstr>2. 교비연구과제</vt:lpstr>
      <vt:lpstr>3. 중소기업산학협력센터과제</vt:lpstr>
      <vt:lpstr>4. 연구노트</vt:lpstr>
      <vt:lpstr>연구지원 담당 안내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연구지원 안내</dc:title>
  <dc:creator>Customer</dc:creator>
  <cp:lastModifiedBy>연구팀_김현아-PC</cp:lastModifiedBy>
  <cp:revision>80</cp:revision>
  <cp:lastPrinted>2014-09-04T04:21:42Z</cp:lastPrinted>
  <dcterms:created xsi:type="dcterms:W3CDTF">2013-02-20T02:22:01Z</dcterms:created>
  <dcterms:modified xsi:type="dcterms:W3CDTF">2014-09-04T06:52:53Z</dcterms:modified>
</cp:coreProperties>
</file>